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0" r:id="rId3"/>
    <p:sldId id="259" r:id="rId4"/>
    <p:sldId id="267" r:id="rId5"/>
    <p:sldId id="257" r:id="rId6"/>
    <p:sldId id="258" r:id="rId7"/>
    <p:sldId id="261" r:id="rId8"/>
    <p:sldId id="262" r:id="rId9"/>
    <p:sldId id="263" r:id="rId10"/>
    <p:sldId id="264" r:id="rId11"/>
    <p:sldId id="265" r:id="rId12"/>
    <p:sldId id="266" r:id="rId13"/>
    <p:sldId id="268" r:id="rId14"/>
    <p:sldId id="273" r:id="rId15"/>
    <p:sldId id="274" r:id="rId16"/>
    <p:sldId id="271" r:id="rId17"/>
    <p:sldId id="275" r:id="rId18"/>
    <p:sldId id="269" r:id="rId19"/>
    <p:sldId id="270" r:id="rId20"/>
    <p:sldId id="272" r:id="rId21"/>
    <p:sldId id="276" r:id="rId22"/>
    <p:sldId id="277" r:id="rId23"/>
    <p:sldId id="278" r:id="rId24"/>
    <p:sldId id="281"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FAB12-DE31-4109-99D4-6A6AC2678B48}" type="datetimeFigureOut">
              <a:rPr lang="en-US" smtClean="0"/>
              <a:pPr/>
              <a:t>12/13/2023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5EF1A-ECD6-4494-82C7-1F4605512F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5EF1A-ECD6-4494-82C7-1F4605512F2A}"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12/13/2023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12/13/2023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12/13/2023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12/13/2023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12/13/2023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697502"/>
          </a:xfrm>
        </p:spPr>
        <p:txBody>
          <a:bodyPr>
            <a:normAutofit/>
          </a:bodyPr>
          <a:lstStyle/>
          <a:p>
            <a:pPr algn="ctr"/>
            <a:r>
              <a:rPr lang="en-US" sz="8000" dirty="0" smtClean="0"/>
              <a:t>Immunology </a:t>
            </a:r>
            <a:endParaRPr lang="en-US" sz="8000" dirty="0"/>
          </a:p>
        </p:txBody>
      </p:sp>
      <p:sp>
        <p:nvSpPr>
          <p:cNvPr id="4" name="Subtitle 2"/>
          <p:cNvSpPr txBox="1">
            <a:spLocks/>
          </p:cNvSpPr>
          <p:nvPr/>
        </p:nvSpPr>
        <p:spPr>
          <a:xfrm>
            <a:off x="533400" y="3581400"/>
            <a:ext cx="9144000" cy="3008670"/>
          </a:xfrm>
          <a:prstGeom prst="rect">
            <a:avLst/>
          </a:prstGeom>
        </p:spPr>
        <p:txBody>
          <a:bodyPr tIns="0">
            <a:norm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By</a:t>
            </a:r>
          </a:p>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0" indent="0" algn="ctr"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Dr. Nelson </a:t>
            </a:r>
            <a:r>
              <a:rPr kumimoji="0" lang="en-US" sz="2600" b="1" i="0" u="none" strike="noStrike" kern="1200" cap="none" spc="0" normalizeH="0" baseline="0" noProof="0" dirty="0" err="1" smtClean="0">
                <a:ln>
                  <a:noFill/>
                </a:ln>
                <a:solidFill>
                  <a:schemeClr val="tx1"/>
                </a:solidFill>
                <a:effectLst/>
                <a:uLnTx/>
                <a:uFillTx/>
                <a:latin typeface="+mn-lt"/>
                <a:ea typeface="+mn-ea"/>
                <a:cs typeface="+mn-cs"/>
              </a:rPr>
              <a:t>Xess</a:t>
            </a: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a:p>
            <a:pPr marL="27432" marR="0" lvl="0" indent="0" algn="ctr" defTabSz="914400" rtl="0" eaLnBrk="1" fontAlgn="auto" latinLnBrk="0" hangingPunct="1">
              <a:lnSpc>
                <a:spcPct val="15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Department of Microbiology </a:t>
            </a:r>
          </a:p>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Bhanupratap</a:t>
            </a: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Deo</a:t>
            </a: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Govt. P.G College, </a:t>
            </a:r>
            <a:r>
              <a:rPr kumimoji="0" lang="en-US" sz="2600" b="0" i="0" u="none"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Kanker</a:t>
            </a: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Chhattisgarh</a:t>
            </a:r>
            <a:endParaRPr kumimoji="0" lang="en-IN"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487362"/>
          </a:xfrm>
        </p:spPr>
        <p:txBody>
          <a:bodyPr>
            <a:normAutofit fontScale="90000"/>
          </a:bodyPr>
          <a:lstStyle/>
          <a:p>
            <a:pPr algn="ctr"/>
            <a:r>
              <a:rPr lang="en-US" dirty="0" err="1" smtClean="0"/>
              <a:t>Hematopoiesis</a:t>
            </a:r>
            <a:r>
              <a:rPr lang="en-US" dirty="0" smtClean="0"/>
              <a:t> </a:t>
            </a:r>
            <a:endParaRPr lang="en-US" dirty="0"/>
          </a:p>
        </p:txBody>
      </p:sp>
      <p:pic>
        <p:nvPicPr>
          <p:cNvPr id="6147" name="Picture 3" descr="C:\Users\ISKY\Pictures\Screenshots\Screenshot (534).png"/>
          <p:cNvPicPr>
            <a:picLocks noChangeAspect="1" noChangeArrowheads="1"/>
          </p:cNvPicPr>
          <p:nvPr/>
        </p:nvPicPr>
        <p:blipFill>
          <a:blip r:embed="rId2"/>
          <a:srcRect/>
          <a:stretch>
            <a:fillRect/>
          </a:stretch>
        </p:blipFill>
        <p:spPr bwMode="auto">
          <a:xfrm>
            <a:off x="990600" y="609600"/>
            <a:ext cx="8153400" cy="6248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lstStyle/>
          <a:p>
            <a:pPr algn="ctr"/>
            <a:r>
              <a:rPr lang="en-US" dirty="0" err="1" smtClean="0"/>
              <a:t>Hematopoiesis</a:t>
            </a:r>
            <a:r>
              <a:rPr lang="en-US" dirty="0" smtClean="0"/>
              <a:t> </a:t>
            </a:r>
            <a:endParaRPr lang="en-US" dirty="0"/>
          </a:p>
        </p:txBody>
      </p:sp>
      <p:sp>
        <p:nvSpPr>
          <p:cNvPr id="3" name="Content Placeholder 2"/>
          <p:cNvSpPr>
            <a:spLocks noGrp="1"/>
          </p:cNvSpPr>
          <p:nvPr>
            <p:ph idx="1"/>
          </p:nvPr>
        </p:nvSpPr>
        <p:spPr>
          <a:xfrm>
            <a:off x="1066800" y="1447800"/>
            <a:ext cx="7866888" cy="4800600"/>
          </a:xfrm>
        </p:spPr>
        <p:txBody>
          <a:bodyPr/>
          <a:lstStyle/>
          <a:p>
            <a:pPr algn="just">
              <a:buNone/>
            </a:pPr>
            <a:r>
              <a:rPr lang="en-US" dirty="0" err="1" smtClean="0"/>
              <a:t>Hematopoiesis</a:t>
            </a:r>
            <a:r>
              <a:rPr lang="en-US" dirty="0" smtClean="0"/>
              <a:t> Self-renewing hematopoietic stem cells give rise to lymphoid and myeloid progenitors. All lymphoid cells descend from lymphoid progenitor cells and all cells of the myeloid lineage arise from myeloid progenitors. Note that some </a:t>
            </a:r>
            <a:r>
              <a:rPr lang="en-US" dirty="0" err="1" smtClean="0"/>
              <a:t>dendritic</a:t>
            </a:r>
            <a:r>
              <a:rPr lang="en-US" dirty="0" smtClean="0"/>
              <a:t> cells come from lymphoid progenitors, others from myeloid precursors.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90688" cy="1219200"/>
          </a:xfrm>
        </p:spPr>
        <p:txBody>
          <a:bodyPr>
            <a:noAutofit/>
          </a:bodyPr>
          <a:lstStyle/>
          <a:p>
            <a:r>
              <a:rPr lang="en-US" sz="1600" dirty="0" smtClean="0">
                <a:effectLst/>
              </a:rPr>
              <a:t>A small resting (naive or unprimed) lymphocyte resides in the G0 phase of the cell cycle. At this stage, B and T lymphocytes cannot be distinguished morphologically. After antigen activation, a B or T cell enters the cell cycle and enlarges into a lymphoblast, which undergoes several rounds of cell division and, eventually, generates </a:t>
            </a:r>
            <a:r>
              <a:rPr lang="en-US" sz="1600" dirty="0" err="1" smtClean="0">
                <a:effectLst/>
              </a:rPr>
              <a:t>effector</a:t>
            </a:r>
            <a:r>
              <a:rPr lang="en-US" sz="1600" dirty="0" smtClean="0">
                <a:effectLst/>
              </a:rPr>
              <a:t> cells and memory cells. Shown here are cells of the B-cell lineage</a:t>
            </a:r>
            <a:endParaRPr lang="en-US" sz="1600" dirty="0">
              <a:effectLst/>
            </a:endParaRPr>
          </a:p>
        </p:txBody>
      </p:sp>
      <p:pic>
        <p:nvPicPr>
          <p:cNvPr id="7170" name="Picture 2" descr="C:\Users\ISKY\Pictures\Screenshots\Screenshot (535).png"/>
          <p:cNvPicPr>
            <a:picLocks noChangeAspect="1" noChangeArrowheads="1"/>
          </p:cNvPicPr>
          <p:nvPr/>
        </p:nvPicPr>
        <p:blipFill>
          <a:blip r:embed="rId2"/>
          <a:srcRect/>
          <a:stretch>
            <a:fillRect/>
          </a:stretch>
        </p:blipFill>
        <p:spPr bwMode="auto">
          <a:xfrm>
            <a:off x="1295400" y="1905000"/>
            <a:ext cx="7543800" cy="4648200"/>
          </a:xfrm>
          <a:prstGeom prst="rect">
            <a:avLst/>
          </a:prstGeom>
          <a:noFill/>
        </p:spPr>
      </p:pic>
      <p:sp>
        <p:nvSpPr>
          <p:cNvPr id="5" name="Rectangle 4"/>
          <p:cNvSpPr/>
          <p:nvPr/>
        </p:nvSpPr>
        <p:spPr>
          <a:xfrm>
            <a:off x="2743200" y="0"/>
            <a:ext cx="4263988" cy="523220"/>
          </a:xfrm>
          <a:prstGeom prst="rect">
            <a:avLst/>
          </a:prstGeom>
        </p:spPr>
        <p:txBody>
          <a:bodyPr wrap="none">
            <a:spAutoFit/>
          </a:bodyPr>
          <a:lstStyle/>
          <a:p>
            <a:r>
              <a:rPr lang="en-US" sz="2800" dirty="0" smtClean="0"/>
              <a:t>Cells of the Immune System</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487362"/>
          </a:xfrm>
        </p:spPr>
        <p:txBody>
          <a:bodyPr>
            <a:normAutofit fontScale="90000"/>
          </a:bodyPr>
          <a:lstStyle/>
          <a:p>
            <a:pPr algn="ctr"/>
            <a:r>
              <a:rPr lang="en-US" dirty="0" smtClean="0"/>
              <a:t>Primary Lymphoid Organs </a:t>
            </a:r>
            <a:endParaRPr lang="en-US" dirty="0"/>
          </a:p>
        </p:txBody>
      </p:sp>
      <p:sp>
        <p:nvSpPr>
          <p:cNvPr id="5" name="Rectangle 4"/>
          <p:cNvSpPr/>
          <p:nvPr/>
        </p:nvSpPr>
        <p:spPr>
          <a:xfrm>
            <a:off x="1143000" y="1219200"/>
            <a:ext cx="7772400" cy="3416320"/>
          </a:xfrm>
          <a:prstGeom prst="rect">
            <a:avLst/>
          </a:prstGeom>
        </p:spPr>
        <p:txBody>
          <a:bodyPr wrap="square">
            <a:spAutoFit/>
          </a:bodyPr>
          <a:lstStyle/>
          <a:p>
            <a:pPr algn="just">
              <a:buFont typeface="Arial" pitchFamily="34" charset="0"/>
              <a:buChar char="•"/>
            </a:pPr>
            <a:r>
              <a:rPr lang="en-US" sz="2400" dirty="0" smtClean="0"/>
              <a:t> Immature lymphocytes generated in </a:t>
            </a:r>
            <a:r>
              <a:rPr lang="en-US" sz="2400" dirty="0" err="1" smtClean="0"/>
              <a:t>hematopoiesis</a:t>
            </a:r>
            <a:r>
              <a:rPr lang="en-US" sz="2400" dirty="0" smtClean="0"/>
              <a:t> mature and become committed to a particular antigenic specificity within the primary lymphoid organs. </a:t>
            </a:r>
          </a:p>
          <a:p>
            <a:pPr algn="just"/>
            <a:endParaRPr lang="en-US" sz="2400" dirty="0" smtClean="0"/>
          </a:p>
          <a:p>
            <a:pPr algn="just">
              <a:buFont typeface="Arial" pitchFamily="34" charset="0"/>
              <a:buChar char="•"/>
            </a:pPr>
            <a:r>
              <a:rPr lang="en-US" sz="2400" dirty="0" smtClean="0"/>
              <a:t> Only after a </a:t>
            </a:r>
            <a:r>
              <a:rPr lang="en-US" sz="2400" dirty="0" err="1" smtClean="0"/>
              <a:t>lympho</a:t>
            </a:r>
            <a:r>
              <a:rPr lang="en-US" sz="2400" dirty="0" smtClean="0"/>
              <a:t> </a:t>
            </a:r>
            <a:r>
              <a:rPr lang="en-US" sz="2400" dirty="0" err="1" smtClean="0"/>
              <a:t>cyte</a:t>
            </a:r>
            <a:r>
              <a:rPr lang="en-US" sz="2400" dirty="0" smtClean="0"/>
              <a:t> has matured within a primary lymphoid organ is the cell </a:t>
            </a:r>
            <a:r>
              <a:rPr lang="en-US" sz="2400" dirty="0" err="1" smtClean="0"/>
              <a:t>immunocompetent</a:t>
            </a:r>
            <a:r>
              <a:rPr lang="en-US" sz="2400" dirty="0" smtClean="0"/>
              <a:t> (capable of mounting an immune response). T cells arise in the thymus, and in many mammals—humans and mice for example—B cells originate in bone marrow</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715962"/>
          </a:xfrm>
        </p:spPr>
        <p:txBody>
          <a:bodyPr>
            <a:normAutofit fontScale="90000"/>
          </a:bodyPr>
          <a:lstStyle/>
          <a:p>
            <a:pPr algn="ctr"/>
            <a:r>
              <a:rPr lang="en-US" dirty="0" smtClean="0"/>
              <a:t>THYMUS</a:t>
            </a:r>
            <a:endParaRPr lang="en-US" dirty="0"/>
          </a:p>
        </p:txBody>
      </p:sp>
      <p:pic>
        <p:nvPicPr>
          <p:cNvPr id="4" name="Picture 2" descr="C:\Users\ISKY\Pictures\Screenshots\Screenshot (537).png"/>
          <p:cNvPicPr>
            <a:picLocks noChangeAspect="1" noChangeArrowheads="1"/>
          </p:cNvPicPr>
          <p:nvPr/>
        </p:nvPicPr>
        <p:blipFill>
          <a:blip r:embed="rId2"/>
          <a:srcRect/>
          <a:stretch>
            <a:fillRect/>
          </a:stretch>
        </p:blipFill>
        <p:spPr bwMode="auto">
          <a:xfrm>
            <a:off x="1143000" y="2514600"/>
            <a:ext cx="7620000" cy="4343400"/>
          </a:xfrm>
          <a:prstGeom prst="rect">
            <a:avLst/>
          </a:prstGeom>
          <a:noFill/>
        </p:spPr>
      </p:pic>
      <p:sp>
        <p:nvSpPr>
          <p:cNvPr id="5" name="Rectangle 4"/>
          <p:cNvSpPr/>
          <p:nvPr/>
        </p:nvSpPr>
        <p:spPr>
          <a:xfrm>
            <a:off x="990600" y="609600"/>
            <a:ext cx="7696200" cy="2031325"/>
          </a:xfrm>
          <a:prstGeom prst="rect">
            <a:avLst/>
          </a:prstGeom>
        </p:spPr>
        <p:txBody>
          <a:bodyPr wrap="square">
            <a:spAutoFit/>
          </a:bodyPr>
          <a:lstStyle/>
          <a:p>
            <a:pPr algn="just"/>
            <a:r>
              <a:rPr lang="en-US" dirty="0" smtClean="0"/>
              <a:t>The thymus is the site of T-cell development and maturation. It is a flat, </a:t>
            </a:r>
            <a:r>
              <a:rPr lang="en-US" dirty="0" err="1" smtClean="0"/>
              <a:t>bilobed</a:t>
            </a:r>
            <a:r>
              <a:rPr lang="en-US" dirty="0" smtClean="0"/>
              <a:t> organ situated above the heart. Each lobe is surrounded by a capsule and is divided into lobules, which are separated from each other by strands of connective tissue called </a:t>
            </a:r>
            <a:r>
              <a:rPr lang="en-US" dirty="0" err="1" smtClean="0"/>
              <a:t>trabeculae</a:t>
            </a:r>
            <a:r>
              <a:rPr lang="en-US" dirty="0" smtClean="0"/>
              <a:t>. Each lobule is organized into two compartments: the outer compartment, or cortex, is densely packed with immature T cells, called </a:t>
            </a:r>
            <a:r>
              <a:rPr lang="en-US" dirty="0" err="1" smtClean="0"/>
              <a:t>thymocytes</a:t>
            </a:r>
            <a:r>
              <a:rPr lang="en-US" dirty="0" smtClean="0"/>
              <a:t>, whereas the inner compartment, or medulla, is sparsely populated with </a:t>
            </a:r>
            <a:r>
              <a:rPr lang="en-US" dirty="0" err="1" smtClean="0"/>
              <a:t>thymocytes</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pPr algn="ctr"/>
            <a:r>
              <a:rPr lang="en-US" dirty="0" smtClean="0"/>
              <a:t>Bone marrow</a:t>
            </a:r>
            <a:endParaRPr lang="en-US" dirty="0"/>
          </a:p>
        </p:txBody>
      </p:sp>
      <p:sp>
        <p:nvSpPr>
          <p:cNvPr id="3" name="Content Placeholder 2"/>
          <p:cNvSpPr>
            <a:spLocks noGrp="1"/>
          </p:cNvSpPr>
          <p:nvPr>
            <p:ph idx="1"/>
          </p:nvPr>
        </p:nvSpPr>
        <p:spPr>
          <a:xfrm>
            <a:off x="1295400" y="1066800"/>
            <a:ext cx="7638288" cy="5181600"/>
          </a:xfrm>
        </p:spPr>
        <p:txBody>
          <a:bodyPr>
            <a:normAutofit fontScale="70000" lnSpcReduction="20000"/>
          </a:bodyPr>
          <a:lstStyle/>
          <a:p>
            <a:pPr algn="just">
              <a:buNone/>
            </a:pPr>
            <a:r>
              <a:rPr lang="en-US" dirty="0" smtClean="0"/>
              <a:t>In humans and mice, bone marrow is the site of B-cell origin and development. Arising from lymphoid progenitors, immature B cells proliferate and differentiate within the bone marrow, and </a:t>
            </a:r>
            <a:r>
              <a:rPr lang="en-US" dirty="0" err="1" smtClean="0"/>
              <a:t>stromal</a:t>
            </a:r>
            <a:r>
              <a:rPr lang="en-US" dirty="0" smtClean="0"/>
              <a:t> cells within the bone marrow interact directly with the B cells and secrete various cytokines that are required for development. Like </a:t>
            </a:r>
            <a:r>
              <a:rPr lang="en-US" dirty="0" err="1" smtClean="0"/>
              <a:t>thymic</a:t>
            </a:r>
            <a:r>
              <a:rPr lang="en-US" dirty="0" smtClean="0"/>
              <a:t> selection during </a:t>
            </a:r>
            <a:r>
              <a:rPr lang="en-US" dirty="0" err="1" smtClean="0"/>
              <a:t>Tcell</a:t>
            </a:r>
            <a:r>
              <a:rPr lang="en-US" dirty="0" smtClean="0"/>
              <a:t> maturation, a selection process within the bone marrow eliminates B cells with self-reactive antibody receptors. Bone marrow is not the site of B-cell development in all species. In birds, a lymphoid organ called the bursa of </a:t>
            </a:r>
            <a:r>
              <a:rPr lang="en-US" dirty="0" err="1" smtClean="0"/>
              <a:t>Fabricius</a:t>
            </a:r>
            <a:r>
              <a:rPr lang="en-US" dirty="0" smtClean="0"/>
              <a:t>, a lymphoid tissue associated with the gut, is the primary site of B-cell maturation. In mammals such as primates and rodents, there is no bursa and no single counterpart to it as a primary lymphoid organ. In cattle and sheep, the primary lymphoid tissue hosting the maturation, proliferation, and diversification of B cells early in gestation is the fetal spleen.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533400"/>
          </a:xfrm>
        </p:spPr>
        <p:txBody>
          <a:bodyPr>
            <a:normAutofit fontScale="90000"/>
          </a:bodyPr>
          <a:lstStyle/>
          <a:p>
            <a:pPr algn="ctr"/>
            <a:r>
              <a:rPr lang="en-US" dirty="0" smtClean="0"/>
              <a:t>Lymphatic System</a:t>
            </a:r>
            <a:endParaRPr lang="en-US" dirty="0"/>
          </a:p>
        </p:txBody>
      </p:sp>
      <p:pic>
        <p:nvPicPr>
          <p:cNvPr id="12290" name="Picture 2" descr="C:\Users\ISKY\Pictures\Screenshots\Screenshot (538).png"/>
          <p:cNvPicPr>
            <a:picLocks noChangeAspect="1" noChangeArrowheads="1"/>
          </p:cNvPicPr>
          <p:nvPr/>
        </p:nvPicPr>
        <p:blipFill>
          <a:blip r:embed="rId2"/>
          <a:srcRect/>
          <a:stretch>
            <a:fillRect/>
          </a:stretch>
        </p:blipFill>
        <p:spPr bwMode="auto">
          <a:xfrm>
            <a:off x="1371600" y="2133600"/>
            <a:ext cx="6553200" cy="4495800"/>
          </a:xfrm>
          <a:prstGeom prst="rect">
            <a:avLst/>
          </a:prstGeom>
          <a:noFill/>
        </p:spPr>
      </p:pic>
      <p:sp>
        <p:nvSpPr>
          <p:cNvPr id="5" name="Rectangle 4"/>
          <p:cNvSpPr/>
          <p:nvPr/>
        </p:nvSpPr>
        <p:spPr>
          <a:xfrm>
            <a:off x="1066800" y="609600"/>
            <a:ext cx="7924800" cy="1477328"/>
          </a:xfrm>
          <a:prstGeom prst="rect">
            <a:avLst/>
          </a:prstGeom>
        </p:spPr>
        <p:txBody>
          <a:bodyPr wrap="square">
            <a:spAutoFit/>
          </a:bodyPr>
          <a:lstStyle/>
          <a:p>
            <a:pPr algn="just"/>
            <a:r>
              <a:rPr lang="en-US" dirty="0" smtClean="0"/>
              <a:t>Lymphatic vessels. Small lymphatic capillaries opening into the tissue spaces pick up interstitial tissue fluid and carry it into progressively larger lymphatic vessels, which carry the fluid, now called lymph, into regional lymph nodes. As lymph leaves the nodes, it is carried through larger efferent lymphatic vessels, which eventually drain into the circulatory system at the thoracic duct or right lymph duct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pPr algn="ctr"/>
            <a:r>
              <a:rPr lang="en-US" dirty="0" smtClean="0"/>
              <a:t>Secondary Lymphoid Organs </a:t>
            </a:r>
            <a:endParaRPr lang="en-US" dirty="0"/>
          </a:p>
        </p:txBody>
      </p:sp>
      <p:sp>
        <p:nvSpPr>
          <p:cNvPr id="3" name="Content Placeholder 2"/>
          <p:cNvSpPr>
            <a:spLocks noGrp="1"/>
          </p:cNvSpPr>
          <p:nvPr>
            <p:ph idx="1"/>
          </p:nvPr>
        </p:nvSpPr>
        <p:spPr>
          <a:xfrm>
            <a:off x="762000" y="990600"/>
            <a:ext cx="8382000" cy="5334000"/>
          </a:xfrm>
        </p:spPr>
        <p:txBody>
          <a:bodyPr>
            <a:noAutofit/>
          </a:bodyPr>
          <a:lstStyle/>
          <a:p>
            <a:pPr algn="just">
              <a:buFont typeface="Arial" pitchFamily="34" charset="0"/>
              <a:buChar char="•"/>
            </a:pPr>
            <a:r>
              <a:rPr lang="en-US" sz="2000" dirty="0" smtClean="0"/>
              <a:t>Various types of organized lymphoid tissues are located along the vessels of the lymphatic system. Some lymphoid tissue in the lung and lamina </a:t>
            </a:r>
            <a:r>
              <a:rPr lang="en-US" sz="2000" dirty="0" err="1" smtClean="0"/>
              <a:t>propria</a:t>
            </a:r>
            <a:r>
              <a:rPr lang="en-US" sz="2000" dirty="0" smtClean="0"/>
              <a:t> of the intestinal wall consists of diffuse collections of lymphocytes and macrophages. Other lymphoid tissue is organized into structures called lymphoid follicles, which consist of aggregates of lymphoid and </a:t>
            </a:r>
            <a:r>
              <a:rPr lang="en-US" sz="2000" dirty="0" err="1" smtClean="0"/>
              <a:t>nonlymphoid</a:t>
            </a:r>
            <a:r>
              <a:rPr lang="en-US" sz="2000" dirty="0" smtClean="0"/>
              <a:t> cells surrounded by a network of draining lymphatic capillaries. Until it is activated by antigen, a lymphoid follicle—called a primary follicle—comprises a network of follicular </a:t>
            </a:r>
            <a:r>
              <a:rPr lang="en-US" sz="2000" dirty="0" err="1" smtClean="0"/>
              <a:t>dendritic</a:t>
            </a:r>
            <a:r>
              <a:rPr lang="en-US" sz="2000" dirty="0" smtClean="0"/>
              <a:t> cells and small resting B cells. After an antigenic challenge, a primary follicle becomes a larger secondary follicle—a ring of concentrically packed B lymphocytes surrounding a center (the germinal center) in which one finds a focus of proliferating B lymphocytes and an area that contains </a:t>
            </a:r>
            <a:r>
              <a:rPr lang="en-US" sz="2000" dirty="0" err="1" smtClean="0"/>
              <a:t>nondividing</a:t>
            </a:r>
            <a:r>
              <a:rPr lang="en-US" sz="2000" dirty="0" smtClean="0"/>
              <a:t> B cells, and some helper T cells interspersed with macrophages and follicular </a:t>
            </a:r>
            <a:r>
              <a:rPr lang="en-US" sz="2000" dirty="0" err="1" smtClean="0"/>
              <a:t>dendritic</a:t>
            </a:r>
            <a:r>
              <a:rPr lang="en-US" sz="2000" dirty="0" smtClean="0"/>
              <a:t> cells.</a:t>
            </a:r>
          </a:p>
          <a:p>
            <a:pPr algn="just">
              <a:buFont typeface="Arial" pitchFamily="34" charset="0"/>
              <a:buChar char="•"/>
            </a:pPr>
            <a:r>
              <a:rPr lang="en-US" sz="2000" dirty="0" smtClean="0"/>
              <a:t>Lymph nodes and the spleen are the most highly organized of the secondary lymphoid organs; they comprise not only lymphoid follicles, but additional distinct regions of </a:t>
            </a:r>
            <a:r>
              <a:rPr lang="en-US" sz="2000" dirty="0" err="1" smtClean="0"/>
              <a:t>Tcell</a:t>
            </a:r>
            <a:r>
              <a:rPr lang="en-US" sz="2000" dirty="0" smtClean="0"/>
              <a:t> and B-cell activity, and they are surrounded by a fibrous capsule. Less-organized lymphoid tissue, collectively called mucosal-associated lymphoid tissue (MALT), is found in various body sites</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pPr algn="ctr"/>
            <a:r>
              <a:rPr lang="en-US" dirty="0" smtClean="0"/>
              <a:t>LYMPH NODES</a:t>
            </a:r>
            <a:endParaRPr lang="en-US" dirty="0"/>
          </a:p>
        </p:txBody>
      </p:sp>
      <p:pic>
        <p:nvPicPr>
          <p:cNvPr id="10242" name="Picture 2" descr="C:\Users\ISKY\Pictures\Screenshots\Screenshot (539).png"/>
          <p:cNvPicPr>
            <a:picLocks noChangeAspect="1" noChangeArrowheads="1"/>
          </p:cNvPicPr>
          <p:nvPr/>
        </p:nvPicPr>
        <p:blipFill>
          <a:blip r:embed="rId2"/>
          <a:srcRect/>
          <a:stretch>
            <a:fillRect/>
          </a:stretch>
        </p:blipFill>
        <p:spPr bwMode="auto">
          <a:xfrm>
            <a:off x="1143000" y="1143000"/>
            <a:ext cx="7772400" cy="57150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pPr algn="ctr"/>
            <a:r>
              <a:rPr lang="en-US" dirty="0" smtClean="0"/>
              <a:t>SPLEEN</a:t>
            </a:r>
            <a:endParaRPr lang="en-US" dirty="0"/>
          </a:p>
        </p:txBody>
      </p:sp>
      <p:pic>
        <p:nvPicPr>
          <p:cNvPr id="11266" name="Picture 2" descr="C:\Users\ISKY\Pictures\Screenshots\Screenshot (540).png"/>
          <p:cNvPicPr>
            <a:picLocks noChangeAspect="1" noChangeArrowheads="1"/>
          </p:cNvPicPr>
          <p:nvPr/>
        </p:nvPicPr>
        <p:blipFill>
          <a:blip r:embed="rId2"/>
          <a:srcRect/>
          <a:stretch>
            <a:fillRect/>
          </a:stretch>
        </p:blipFill>
        <p:spPr bwMode="auto">
          <a:xfrm>
            <a:off x="1219200" y="990600"/>
            <a:ext cx="7543799" cy="48767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1219200"/>
          </a:xfrm>
        </p:spPr>
        <p:txBody>
          <a:bodyPr>
            <a:noAutofit/>
          </a:bodyPr>
          <a:lstStyle/>
          <a:p>
            <a:pPr algn="ctr"/>
            <a:r>
              <a:rPr lang="en-US" sz="1600" dirty="0" smtClean="0"/>
              <a:t>Major events in the inflammatory response. A bacterial infection causes tissue damage with release of various </a:t>
            </a:r>
            <a:r>
              <a:rPr lang="en-US" sz="1600" dirty="0" err="1" smtClean="0"/>
              <a:t>vasoactive</a:t>
            </a:r>
            <a:r>
              <a:rPr lang="en-US" sz="1600" dirty="0" smtClean="0"/>
              <a:t> and </a:t>
            </a:r>
            <a:r>
              <a:rPr lang="en-US" sz="1600" dirty="0" err="1" smtClean="0"/>
              <a:t>chemotactic</a:t>
            </a:r>
            <a:r>
              <a:rPr lang="en-US" sz="1600" dirty="0" smtClean="0"/>
              <a:t> factors. These factors induce increased blood flow to the area, increased capillary permeability, and an influx of white blood cells, including phagocytes and lymphocytes, from the blood into the tissues. The serum proteins contained in the </a:t>
            </a:r>
            <a:r>
              <a:rPr lang="en-US" sz="1600" dirty="0" err="1" smtClean="0"/>
              <a:t>exudate</a:t>
            </a:r>
            <a:r>
              <a:rPr lang="en-US" sz="1600" dirty="0" smtClean="0"/>
              <a:t> have antibacterial properties, and the phagocytes begin to engulf the bacteria</a:t>
            </a:r>
            <a:endParaRPr lang="en-US" sz="1600" dirty="0"/>
          </a:p>
        </p:txBody>
      </p:sp>
      <p:pic>
        <p:nvPicPr>
          <p:cNvPr id="3074" name="Picture 2" descr="C:\Users\ISKY\Pictures\Screenshots\Screenshot (531).png"/>
          <p:cNvPicPr>
            <a:picLocks noChangeAspect="1" noChangeArrowheads="1"/>
          </p:cNvPicPr>
          <p:nvPr/>
        </p:nvPicPr>
        <p:blipFill>
          <a:blip r:embed="rId2"/>
          <a:srcRect/>
          <a:stretch>
            <a:fillRect/>
          </a:stretch>
        </p:blipFill>
        <p:spPr bwMode="auto">
          <a:xfrm>
            <a:off x="0" y="1295400"/>
            <a:ext cx="9144000" cy="55625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ISKY\Pictures\Screenshots\Screenshot (541).png"/>
          <p:cNvPicPr>
            <a:picLocks noChangeAspect="1" noChangeArrowheads="1"/>
          </p:cNvPicPr>
          <p:nvPr/>
        </p:nvPicPr>
        <p:blipFill>
          <a:blip r:embed="rId2"/>
          <a:srcRect/>
          <a:stretch>
            <a:fillRect/>
          </a:stretch>
        </p:blipFill>
        <p:spPr bwMode="auto">
          <a:xfrm>
            <a:off x="1447800" y="1576388"/>
            <a:ext cx="7315200" cy="47482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IMMUNOGLOBULINS</a:t>
            </a:r>
            <a:endParaRPr lang="en-US" dirty="0"/>
          </a:p>
        </p:txBody>
      </p:sp>
      <p:sp>
        <p:nvSpPr>
          <p:cNvPr id="3" name="Content Placeholder 2"/>
          <p:cNvSpPr>
            <a:spLocks noGrp="1"/>
          </p:cNvSpPr>
          <p:nvPr>
            <p:ph idx="1"/>
          </p:nvPr>
        </p:nvSpPr>
        <p:spPr/>
        <p:txBody>
          <a:bodyPr/>
          <a:lstStyle/>
          <a:p>
            <a:r>
              <a:rPr lang="en-US" dirty="0" err="1" smtClean="0"/>
              <a:t>Immunoglobulins</a:t>
            </a:r>
            <a:r>
              <a:rPr lang="en-US" dirty="0" smtClean="0"/>
              <a:t> are </a:t>
            </a:r>
            <a:r>
              <a:rPr lang="en-US" dirty="0" err="1" smtClean="0"/>
              <a:t>glycoproteins</a:t>
            </a:r>
            <a:r>
              <a:rPr lang="en-US" dirty="0" smtClean="0"/>
              <a:t> secreted by plasma cells that </a:t>
            </a:r>
            <a:r>
              <a:rPr lang="en-US" dirty="0" err="1" smtClean="0"/>
              <a:t>recognise</a:t>
            </a:r>
            <a:r>
              <a:rPr lang="en-US" dirty="0" smtClean="0"/>
              <a:t> a particular </a:t>
            </a:r>
            <a:r>
              <a:rPr lang="en-US" dirty="0" err="1" smtClean="0"/>
              <a:t>epitopes</a:t>
            </a:r>
            <a:r>
              <a:rPr lang="en-US" dirty="0" smtClean="0"/>
              <a:t> in antigen binds specifically to it and facilitates its clearance. </a:t>
            </a:r>
          </a:p>
          <a:p>
            <a:r>
              <a:rPr lang="en-US" dirty="0" err="1" smtClean="0"/>
              <a:t>Immunoglobulins</a:t>
            </a:r>
            <a:r>
              <a:rPr lang="en-US" dirty="0" smtClean="0"/>
              <a:t> </a:t>
            </a:r>
            <a:r>
              <a:rPr lang="en-US" dirty="0" err="1" smtClean="0"/>
              <a:t>consititute</a:t>
            </a:r>
            <a:r>
              <a:rPr lang="en-US" dirty="0" smtClean="0"/>
              <a:t> 20-25% of total serum proteins.</a:t>
            </a:r>
          </a:p>
          <a:p>
            <a:r>
              <a:rPr lang="en-US" dirty="0" smtClean="0"/>
              <a:t>There are 5 classes of </a:t>
            </a:r>
            <a:r>
              <a:rPr lang="en-US" dirty="0" err="1" smtClean="0"/>
              <a:t>immunoglobulins</a:t>
            </a:r>
            <a:r>
              <a:rPr lang="en-US" dirty="0" smtClean="0"/>
              <a:t> </a:t>
            </a:r>
            <a:r>
              <a:rPr lang="en-US" dirty="0" err="1" smtClean="0"/>
              <a:t>IgG</a:t>
            </a:r>
            <a:r>
              <a:rPr lang="en-US" dirty="0" smtClean="0"/>
              <a:t>, </a:t>
            </a:r>
            <a:r>
              <a:rPr lang="en-US" dirty="0" err="1" smtClean="0"/>
              <a:t>IgA</a:t>
            </a:r>
            <a:r>
              <a:rPr lang="en-US" dirty="0" smtClean="0"/>
              <a:t>, </a:t>
            </a:r>
            <a:r>
              <a:rPr lang="en-US" dirty="0" err="1" smtClean="0"/>
              <a:t>IgM</a:t>
            </a:r>
            <a:r>
              <a:rPr lang="en-US" dirty="0" smtClean="0"/>
              <a:t>, </a:t>
            </a:r>
            <a:r>
              <a:rPr lang="en-US" dirty="0" err="1" smtClean="0"/>
              <a:t>IgD</a:t>
            </a:r>
            <a:r>
              <a:rPr lang="en-US" dirty="0" smtClean="0"/>
              <a:t>, </a:t>
            </a:r>
            <a:r>
              <a:rPr lang="en-US" dirty="0" err="1" smtClean="0"/>
              <a:t>IgE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lstStyle/>
          <a:p>
            <a:r>
              <a:rPr lang="en-US" dirty="0" smtClean="0"/>
              <a:t>Structure of </a:t>
            </a:r>
            <a:r>
              <a:rPr lang="en-US" dirty="0" err="1" smtClean="0"/>
              <a:t>immunoglobulins</a:t>
            </a:r>
            <a:endParaRPr lang="en-US" dirty="0"/>
          </a:p>
        </p:txBody>
      </p:sp>
      <p:sp>
        <p:nvSpPr>
          <p:cNvPr id="3" name="Content Placeholder 2"/>
          <p:cNvSpPr>
            <a:spLocks noGrp="1"/>
          </p:cNvSpPr>
          <p:nvPr>
            <p:ph idx="1"/>
          </p:nvPr>
        </p:nvSpPr>
        <p:spPr>
          <a:xfrm>
            <a:off x="1143000" y="990600"/>
            <a:ext cx="7650480" cy="4800600"/>
          </a:xfrm>
        </p:spPr>
        <p:txBody>
          <a:bodyPr>
            <a:noAutofit/>
          </a:bodyPr>
          <a:lstStyle/>
          <a:p>
            <a:pPr algn="just">
              <a:buNone/>
            </a:pPr>
            <a:r>
              <a:rPr lang="en-US" sz="2300" dirty="0" err="1" smtClean="0"/>
              <a:t>Immunoglobulins</a:t>
            </a:r>
            <a:r>
              <a:rPr lang="en-US" sz="2300" dirty="0" smtClean="0"/>
              <a:t> are the antibodies which are produced by the plasma B-cells. These are </a:t>
            </a:r>
            <a:r>
              <a:rPr lang="en-US" sz="2300" dirty="0" err="1" smtClean="0"/>
              <a:t>glycoproteins</a:t>
            </a:r>
            <a:r>
              <a:rPr lang="en-US" sz="2300" dirty="0" smtClean="0"/>
              <a:t> which are highly specific to antigens. They have a 'Y' shaped structure. It consists of four polypeptide chains, two heavy (H) chains and two light (L) chains. The four polypeptide chains are held together by disulphide bonds to form a 'Y' shaped structure. The region holding arms and stem of antibody is termed as a hinge. Each chain of the antibody includes two distinct regions, the variable region and the constant region. Variable regions constitute the antigen-binding site (</a:t>
            </a:r>
            <a:r>
              <a:rPr lang="en-US" sz="2300" dirty="0" err="1" smtClean="0"/>
              <a:t>paratope</a:t>
            </a:r>
            <a:r>
              <a:rPr lang="en-US" sz="2300" dirty="0" smtClean="0"/>
              <a:t>). This part of antibody </a:t>
            </a:r>
            <a:r>
              <a:rPr lang="en-US" sz="2300" dirty="0" err="1" smtClean="0"/>
              <a:t>recognises</a:t>
            </a:r>
            <a:r>
              <a:rPr lang="en-US" sz="2300" dirty="0" smtClean="0"/>
              <a:t> and binds to the specific antigen forming an antigen-antibody complex. There are different type of </a:t>
            </a:r>
            <a:r>
              <a:rPr lang="en-US" sz="2300" dirty="0" err="1" smtClean="0"/>
              <a:t>immunoglobulins</a:t>
            </a:r>
            <a:r>
              <a:rPr lang="en-US" sz="2300" dirty="0" smtClean="0"/>
              <a:t> on the basis of the heavy chain as </a:t>
            </a:r>
            <a:r>
              <a:rPr lang="en-US" sz="2300" dirty="0" err="1" smtClean="0"/>
              <a:t>IgA</a:t>
            </a:r>
            <a:r>
              <a:rPr lang="en-US" sz="2300" dirty="0" smtClean="0"/>
              <a:t> (alpha chain), </a:t>
            </a:r>
            <a:r>
              <a:rPr lang="en-US" sz="2300" dirty="0" err="1" smtClean="0"/>
              <a:t>IgD</a:t>
            </a:r>
            <a:r>
              <a:rPr lang="en-US" sz="2300" dirty="0" smtClean="0"/>
              <a:t> (delta chain), </a:t>
            </a:r>
            <a:r>
              <a:rPr lang="en-US" sz="2300" dirty="0" err="1" smtClean="0"/>
              <a:t>IgE</a:t>
            </a:r>
            <a:r>
              <a:rPr lang="en-US" sz="2300" dirty="0" smtClean="0"/>
              <a:t> (epsilon chain), </a:t>
            </a:r>
            <a:r>
              <a:rPr lang="en-US" sz="2300" dirty="0" err="1" smtClean="0"/>
              <a:t>IgG</a:t>
            </a:r>
            <a:r>
              <a:rPr lang="en-US" sz="2300" dirty="0" smtClean="0"/>
              <a:t> (gamma chain) and </a:t>
            </a:r>
            <a:r>
              <a:rPr lang="en-US" sz="2300" dirty="0" err="1" smtClean="0"/>
              <a:t>IgM</a:t>
            </a:r>
            <a:r>
              <a:rPr lang="en-US" sz="2300" dirty="0" smtClean="0"/>
              <a:t> (mu chain). </a:t>
            </a:r>
            <a:r>
              <a:rPr lang="en-US" sz="2300" dirty="0" err="1" smtClean="0"/>
              <a:t>IgG</a:t>
            </a:r>
            <a:r>
              <a:rPr lang="en-US" sz="2300" dirty="0" smtClean="0"/>
              <a:t> and </a:t>
            </a:r>
            <a:r>
              <a:rPr lang="en-US" sz="2300" dirty="0" err="1" smtClean="0"/>
              <a:t>IgM</a:t>
            </a:r>
            <a:r>
              <a:rPr lang="en-US" sz="2300" dirty="0" smtClean="0"/>
              <a:t> are the most abundantly found.</a:t>
            </a:r>
          </a:p>
          <a:p>
            <a:pPr algn="just">
              <a:buNone/>
            </a:pPr>
            <a:endParaRPr lang="en-US" sz="2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KY\Pictures\Screenshots\Screenshot (545).png"/>
          <p:cNvPicPr>
            <a:picLocks noChangeAspect="1" noChangeArrowheads="1"/>
          </p:cNvPicPr>
          <p:nvPr/>
        </p:nvPicPr>
        <p:blipFill>
          <a:blip r:embed="rId2"/>
          <a:srcRect/>
          <a:stretch>
            <a:fillRect/>
          </a:stretch>
        </p:blipFill>
        <p:spPr bwMode="auto">
          <a:xfrm>
            <a:off x="1143000" y="304800"/>
            <a:ext cx="7696199" cy="617219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KY\Pictures\Screenshots\Screenshot (542).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SKY\Pictures\Screenshots\Screenshot (543).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Phagocytosis</a:t>
            </a:r>
            <a:r>
              <a:rPr lang="en-US" dirty="0" smtClean="0"/>
              <a:t> </a:t>
            </a:r>
            <a:endParaRPr lang="en-US" dirty="0"/>
          </a:p>
        </p:txBody>
      </p:sp>
      <p:pic>
        <p:nvPicPr>
          <p:cNvPr id="2050" name="Picture 2" descr="C:\Users\ISKY\Pictures\Screenshots\Screenshot (530).png"/>
          <p:cNvPicPr>
            <a:picLocks noChangeAspect="1" noChangeArrowheads="1"/>
          </p:cNvPicPr>
          <p:nvPr/>
        </p:nvPicPr>
        <p:blipFill>
          <a:blip r:embed="rId2"/>
          <a:srcRect/>
          <a:stretch>
            <a:fillRect/>
          </a:stretch>
        </p:blipFill>
        <p:spPr bwMode="auto">
          <a:xfrm>
            <a:off x="990600" y="1752600"/>
            <a:ext cx="7696200" cy="4381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SKY\Pictures\Screenshots\Screenshot (536).png"/>
          <p:cNvPicPr>
            <a:picLocks noChangeAspect="1" noChangeArrowheads="1"/>
          </p:cNvPicPr>
          <p:nvPr/>
        </p:nvPicPr>
        <p:blipFill>
          <a:blip r:embed="rId2"/>
          <a:srcRect/>
          <a:stretch>
            <a:fillRect/>
          </a:stretch>
        </p:blipFill>
        <p:spPr bwMode="auto">
          <a:xfrm>
            <a:off x="1219200" y="228600"/>
            <a:ext cx="7696200" cy="6324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lstStyle/>
          <a:p>
            <a:pPr algn="ctr"/>
            <a:r>
              <a:rPr lang="en-US" dirty="0" err="1" smtClean="0"/>
              <a:t>Hematopoiesis</a:t>
            </a:r>
            <a:r>
              <a:rPr lang="en-US" dirty="0" smtClean="0"/>
              <a:t> </a:t>
            </a:r>
            <a:endParaRPr lang="en-US" dirty="0"/>
          </a:p>
        </p:txBody>
      </p:sp>
      <p:sp>
        <p:nvSpPr>
          <p:cNvPr id="5" name="Rectangle 4"/>
          <p:cNvSpPr/>
          <p:nvPr/>
        </p:nvSpPr>
        <p:spPr>
          <a:xfrm>
            <a:off x="1143000" y="1166842"/>
            <a:ext cx="7620000" cy="5262979"/>
          </a:xfrm>
          <a:prstGeom prst="rect">
            <a:avLst/>
          </a:prstGeom>
        </p:spPr>
        <p:txBody>
          <a:bodyPr wrap="square">
            <a:spAutoFit/>
          </a:bodyPr>
          <a:lstStyle/>
          <a:p>
            <a:pPr algn="just">
              <a:buFont typeface="Arial" pitchFamily="34" charset="0"/>
              <a:buChar char="•"/>
            </a:pPr>
            <a:r>
              <a:rPr lang="en-US" sz="2400" dirty="0" smtClean="0"/>
              <a:t>All blood cells arise from a type of cell called the hematopoietic stem cell (HSC). Stem cells are cells that can differentiate into other cell types.</a:t>
            </a:r>
          </a:p>
          <a:p>
            <a:pPr algn="just"/>
            <a:endParaRPr lang="en-US" sz="2400" dirty="0" smtClean="0"/>
          </a:p>
          <a:p>
            <a:pPr algn="just">
              <a:buFont typeface="Arial" pitchFamily="34" charset="0"/>
              <a:buChar char="•"/>
            </a:pPr>
            <a:r>
              <a:rPr lang="en-US" sz="2400" dirty="0" smtClean="0"/>
              <a:t>They are self-renewing they maintain their population level by cell division. In humans, </a:t>
            </a:r>
            <a:r>
              <a:rPr lang="en-US" sz="2400" dirty="0" err="1" smtClean="0"/>
              <a:t>hematopoiesis</a:t>
            </a:r>
            <a:r>
              <a:rPr lang="en-US" sz="2400" dirty="0" smtClean="0"/>
              <a:t>, the formation and development of red and white blood cells, begins in the embryonic yolk sac during the first weeks of development. Here, yolk-sac stem cells differentiate into primitive </a:t>
            </a:r>
            <a:r>
              <a:rPr lang="en-US" sz="2400" dirty="0" err="1" smtClean="0"/>
              <a:t>erythroid</a:t>
            </a:r>
            <a:r>
              <a:rPr lang="en-US" sz="2400" dirty="0" smtClean="0"/>
              <a:t> cells that contain embryonic hemoglobin. In the third month of gestation, hematopoietic stem cells migrate from the yolk sac to the fetal liver and then to the spleen; these two organs have major roles in </a:t>
            </a:r>
            <a:r>
              <a:rPr lang="en-US" sz="2400" dirty="0" err="1" smtClean="0"/>
              <a:t>hematopoiesis</a:t>
            </a:r>
            <a:r>
              <a:rPr lang="en-US" sz="2400" dirty="0" smtClean="0"/>
              <a:t> from the third to the seventh months of gestation.</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SKY\Pictures\Screenshots\Screenshot (529).png"/>
          <p:cNvPicPr>
            <a:picLocks noChangeAspect="1" noChangeArrowheads="1"/>
          </p:cNvPicPr>
          <p:nvPr/>
        </p:nvPicPr>
        <p:blipFill>
          <a:blip r:embed="rId2"/>
          <a:srcRect/>
          <a:stretch>
            <a:fillRect/>
          </a:stretch>
        </p:blipFill>
        <p:spPr bwMode="auto">
          <a:xfrm>
            <a:off x="0" y="0"/>
            <a:ext cx="89154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114800"/>
            <a:ext cx="7620000" cy="1401762"/>
          </a:xfrm>
        </p:spPr>
        <p:txBody>
          <a:bodyPr>
            <a:noAutofit/>
          </a:bodyPr>
          <a:lstStyle/>
          <a:p>
            <a:pPr algn="just"/>
            <a:r>
              <a:rPr lang="en-US" sz="1800" b="1" dirty="0" smtClean="0">
                <a:effectLst/>
              </a:rPr>
              <a:t>Distinctive membrane molecules on lymphocytes</a:t>
            </a:r>
            <a:r>
              <a:rPr lang="en-US" sz="1800" dirty="0" smtClean="0">
                <a:effectLst/>
              </a:rPr>
              <a:t>. </a:t>
            </a:r>
            <a:br>
              <a:rPr lang="en-US" sz="1800" dirty="0" smtClean="0">
                <a:effectLst/>
              </a:rPr>
            </a:br>
            <a:r>
              <a:rPr lang="en-US" sz="1800" dirty="0" smtClean="0">
                <a:effectLst/>
              </a:rPr>
              <a:t>(a) B cells have about 105 molecules of membrane-bound antibody per cell. All the antibody molecules on a given B cell have the same antigenic specificity and can interact directly with antigen. </a:t>
            </a:r>
            <a:br>
              <a:rPr lang="en-US" sz="1800" dirty="0" smtClean="0">
                <a:effectLst/>
              </a:rPr>
            </a:br>
            <a:r>
              <a:rPr lang="en-US" sz="1800" dirty="0" smtClean="0">
                <a:effectLst/>
              </a:rPr>
              <a:t/>
            </a:r>
            <a:br>
              <a:rPr lang="en-US" sz="1800" dirty="0" smtClean="0">
                <a:effectLst/>
              </a:rPr>
            </a:br>
            <a:r>
              <a:rPr lang="en-US" sz="1800" dirty="0" smtClean="0">
                <a:effectLst/>
              </a:rPr>
              <a:t>(b) T cells bearing CD4 (CD4+ cells) recognize only antigen bound to class II MHC molecules. </a:t>
            </a:r>
            <a:br>
              <a:rPr lang="en-US" sz="1800" dirty="0" smtClean="0">
                <a:effectLst/>
              </a:rPr>
            </a:br>
            <a:r>
              <a:rPr lang="en-US" sz="1800" dirty="0" smtClean="0">
                <a:effectLst/>
              </a:rPr>
              <a:t/>
            </a:r>
            <a:br>
              <a:rPr lang="en-US" sz="1800" dirty="0" smtClean="0">
                <a:effectLst/>
              </a:rPr>
            </a:br>
            <a:r>
              <a:rPr lang="en-US" sz="1800" dirty="0" smtClean="0">
                <a:effectLst/>
              </a:rPr>
              <a:t>(c) T cells bearing CD8 (CD8+ cells) recognize only antigen associated with class I MHC molecules. In general, CD4+ cells act as helper cells and CD8+ cells act as </a:t>
            </a:r>
            <a:r>
              <a:rPr lang="en-US" sz="1800" dirty="0" err="1" smtClean="0">
                <a:effectLst/>
              </a:rPr>
              <a:t>cytotoxic</a:t>
            </a:r>
            <a:r>
              <a:rPr lang="en-US" sz="1800" dirty="0" smtClean="0">
                <a:effectLst/>
              </a:rPr>
              <a:t> cells. Both types of T cells express about 105 identical molecules of the </a:t>
            </a:r>
            <a:r>
              <a:rPr lang="en-US" sz="1800" dirty="0" err="1" smtClean="0">
                <a:effectLst/>
              </a:rPr>
              <a:t>antigenbinding</a:t>
            </a:r>
            <a:r>
              <a:rPr lang="en-US" sz="1800" dirty="0" smtClean="0">
                <a:effectLst/>
              </a:rPr>
              <a:t> T-cell receptor (TCR) per cell, all with the same antigenic specificity.</a:t>
            </a:r>
            <a:endParaRPr lang="en-US" sz="1800" dirty="0">
              <a:effectLst/>
            </a:endParaRPr>
          </a:p>
        </p:txBody>
      </p:sp>
      <p:pic>
        <p:nvPicPr>
          <p:cNvPr id="4098" name="Picture 2" descr="C:\Users\ISKY\Pictures\Screenshots\Screenshot (532).png"/>
          <p:cNvPicPr>
            <a:picLocks noChangeAspect="1" noChangeArrowheads="1"/>
          </p:cNvPicPr>
          <p:nvPr/>
        </p:nvPicPr>
        <p:blipFill>
          <a:blip r:embed="rId2"/>
          <a:srcRect/>
          <a:stretch>
            <a:fillRect/>
          </a:stretch>
        </p:blipFill>
        <p:spPr bwMode="auto">
          <a:xfrm>
            <a:off x="1219200" y="228600"/>
            <a:ext cx="7696200" cy="259079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1143000"/>
          </a:xfrm>
        </p:spPr>
        <p:txBody>
          <a:bodyPr>
            <a:normAutofit/>
          </a:bodyPr>
          <a:lstStyle/>
          <a:p>
            <a:pPr algn="ctr"/>
            <a:r>
              <a:rPr lang="en-US" sz="2000" b="1" dirty="0" smtClean="0"/>
              <a:t>In this process of </a:t>
            </a:r>
            <a:r>
              <a:rPr lang="en-US" sz="2000" b="1" dirty="0" err="1" smtClean="0"/>
              <a:t>clonal</a:t>
            </a:r>
            <a:r>
              <a:rPr lang="en-US" sz="2000" b="1" dirty="0" smtClean="0"/>
              <a:t> selection, an antigen binds to a particular T or B cell and stimulates it to divide repeatedly into a clone of cells with the same antigenic specificity as the original parent cell</a:t>
            </a:r>
            <a:endParaRPr lang="en-US" sz="2000" b="1" dirty="0"/>
          </a:p>
        </p:txBody>
      </p:sp>
      <p:pic>
        <p:nvPicPr>
          <p:cNvPr id="5122" name="Picture 2" descr="C:\Users\ISKY\Pictures\Screenshots\Screenshot (533).png"/>
          <p:cNvPicPr>
            <a:picLocks noChangeAspect="1" noChangeArrowheads="1"/>
          </p:cNvPicPr>
          <p:nvPr/>
        </p:nvPicPr>
        <p:blipFill>
          <a:blip r:embed="rId2"/>
          <a:srcRect/>
          <a:stretch>
            <a:fillRect/>
          </a:stretch>
        </p:blipFill>
        <p:spPr bwMode="auto">
          <a:xfrm>
            <a:off x="1066800" y="1400174"/>
            <a:ext cx="7848599" cy="51530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7790688" cy="6019800"/>
          </a:xfrm>
        </p:spPr>
        <p:txBody>
          <a:bodyPr>
            <a:normAutofit fontScale="85000" lnSpcReduction="20000"/>
          </a:bodyPr>
          <a:lstStyle/>
          <a:p>
            <a:pPr algn="just">
              <a:buNone/>
            </a:pPr>
            <a:r>
              <a:rPr lang="en-US" dirty="0" smtClean="0"/>
              <a:t>Maturation and </a:t>
            </a:r>
            <a:r>
              <a:rPr lang="en-US" dirty="0" err="1" smtClean="0"/>
              <a:t>clonal</a:t>
            </a:r>
            <a:r>
              <a:rPr lang="en-US" dirty="0" smtClean="0"/>
              <a:t> selection of B lymphocytes. Maturation, which occurs in the absence of antigen, produces </a:t>
            </a:r>
            <a:r>
              <a:rPr lang="en-US" dirty="0" err="1" smtClean="0"/>
              <a:t>antigenically</a:t>
            </a:r>
            <a:r>
              <a:rPr lang="en-US" dirty="0" smtClean="0"/>
              <a:t> committed B cells, each of which expresses antibody with a single antigenic specificity (indicated by 1, 2, 3, and 4). </a:t>
            </a:r>
            <a:r>
              <a:rPr lang="en-US" dirty="0" err="1" smtClean="0"/>
              <a:t>Clonal</a:t>
            </a:r>
            <a:r>
              <a:rPr lang="en-US" dirty="0" smtClean="0"/>
              <a:t> selection occurs when an antigen binds to a B cell whose </a:t>
            </a:r>
            <a:r>
              <a:rPr lang="en-US" dirty="0" err="1" smtClean="0"/>
              <a:t>membranebound</a:t>
            </a:r>
            <a:r>
              <a:rPr lang="en-US" dirty="0" smtClean="0"/>
              <a:t> antibody molecules are specific for </a:t>
            </a:r>
            <a:r>
              <a:rPr lang="en-US" dirty="0" err="1" smtClean="0"/>
              <a:t>epitopes</a:t>
            </a:r>
            <a:r>
              <a:rPr lang="en-US" dirty="0" smtClean="0"/>
              <a:t> on that antigen. </a:t>
            </a:r>
            <a:r>
              <a:rPr lang="en-US" dirty="0" err="1" smtClean="0"/>
              <a:t>Clonal</a:t>
            </a:r>
            <a:r>
              <a:rPr lang="en-US" dirty="0" smtClean="0"/>
              <a:t> expansion of an antigen-activated B cell (number 2 in this ex ample) leads to a clone of memory B cells and </a:t>
            </a:r>
            <a:r>
              <a:rPr lang="en-US" dirty="0" err="1" smtClean="0"/>
              <a:t>effector</a:t>
            </a:r>
            <a:r>
              <a:rPr lang="en-US" dirty="0" smtClean="0"/>
              <a:t> B cells, called plasma cells; all cells in the expanded clone are specific for the original antigen. The plasma cells secrete antibody reactive with the activating antigen. Similar processes take place in the T-lymphocyte population, resulting in clones of memory T cells and </a:t>
            </a:r>
            <a:r>
              <a:rPr lang="en-US" dirty="0" err="1" smtClean="0"/>
              <a:t>effector</a:t>
            </a:r>
            <a:r>
              <a:rPr lang="en-US" dirty="0" smtClean="0"/>
              <a:t> T cells; the latter include activated TH cells, which secrete cytokines, and </a:t>
            </a:r>
            <a:r>
              <a:rPr lang="en-US" dirty="0" err="1" smtClean="0"/>
              <a:t>cytotoxic</a:t>
            </a:r>
            <a:r>
              <a:rPr lang="en-US" dirty="0" smtClean="0"/>
              <a:t> T lymphocytes (CTLs).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522</TotalTime>
  <Words>1411</Words>
  <Application>Microsoft Office PowerPoint</Application>
  <PresentationFormat>On-screen Show (4:3)</PresentationFormat>
  <Paragraphs>42</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Immunology </vt:lpstr>
      <vt:lpstr>Major events in the inflammatory response. A bacterial infection causes tissue damage with release of various vasoactive and chemotactic factors. These factors induce increased blood flow to the area, increased capillary permeability, and an influx of white blood cells, including phagocytes and lymphocytes, from the blood into the tissues. The serum proteins contained in the exudate have antibacterial properties, and the phagocytes begin to engulf the bacteria</vt:lpstr>
      <vt:lpstr>Phagocytosis </vt:lpstr>
      <vt:lpstr>Slide 4</vt:lpstr>
      <vt:lpstr>Hematopoiesis </vt:lpstr>
      <vt:lpstr>Slide 6</vt:lpstr>
      <vt:lpstr>Distinctive membrane molecules on lymphocytes.  (a) B cells have about 105 molecules of membrane-bound antibody per cell. All the antibody molecules on a given B cell have the same antigenic specificity and can interact directly with antigen.   (b) T cells bearing CD4 (CD4+ cells) recognize only antigen bound to class II MHC molecules.   (c) T cells bearing CD8 (CD8+ cells) recognize only antigen associated with class I MHC molecules. In general, CD4+ cells act as helper cells and CD8+ cells act as cytotoxic cells. Both types of T cells express about 105 identical molecules of the antigenbinding T-cell receptor (TCR) per cell, all with the same antigenic specificity.</vt:lpstr>
      <vt:lpstr>In this process of clonal selection, an antigen binds to a particular T or B cell and stimulates it to divide repeatedly into a clone of cells with the same antigenic specificity as the original parent cell</vt:lpstr>
      <vt:lpstr>Slide 9</vt:lpstr>
      <vt:lpstr>Hematopoiesis </vt:lpstr>
      <vt:lpstr>Hematopoiesis </vt:lpstr>
      <vt:lpstr>A small resting (naive or unprimed) lymphocyte resides in the G0 phase of the cell cycle. At this stage, B and T lymphocytes cannot be distinguished morphologically. After antigen activation, a B or T cell enters the cell cycle and enlarges into a lymphoblast, which undergoes several rounds of cell division and, eventually, generates effector cells and memory cells. Shown here are cells of the B-cell lineage</vt:lpstr>
      <vt:lpstr>Primary Lymphoid Organs </vt:lpstr>
      <vt:lpstr>THYMUS</vt:lpstr>
      <vt:lpstr>Bone marrow</vt:lpstr>
      <vt:lpstr>Lymphatic System</vt:lpstr>
      <vt:lpstr>Secondary Lymphoid Organs </vt:lpstr>
      <vt:lpstr>LYMPH NODES</vt:lpstr>
      <vt:lpstr>SPLEEN</vt:lpstr>
      <vt:lpstr>Slide 20</vt:lpstr>
      <vt:lpstr>IMMUNOGLOBULINS</vt:lpstr>
      <vt:lpstr>Structure of immunoglobulins</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molecular biology</dc:title>
  <dc:creator>ISKY</dc:creator>
  <cp:lastModifiedBy>ISKY</cp:lastModifiedBy>
  <cp:revision>55</cp:revision>
  <dcterms:created xsi:type="dcterms:W3CDTF">2006-08-16T00:00:00Z</dcterms:created>
  <dcterms:modified xsi:type="dcterms:W3CDTF">2023-12-13T07:12:18Z</dcterms:modified>
</cp:coreProperties>
</file>